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ona Sans Semi Bold" panose="020B0604020202020204" charset="0"/>
      <p:regular r:id="rId13"/>
    </p:embeddedFont>
    <p:embeddedFont>
      <p:font typeface="Funnel Sans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-3-2.svg>
</file>

<file path=ppt/media/image-3-4.svg>
</file>

<file path=ppt/media/image-3-6.svg>
</file>

<file path=ppt/media/image-3-8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7483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-3-8.svg"/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-3-6.svg"/><Relationship Id="rId5" Type="http://schemas.openxmlformats.org/officeDocument/2006/relationships/image" Target="../media/image-3-4.svg"/><Relationship Id="rId4" Type="http://schemas.openxmlformats.org/officeDocument/2006/relationships/image" Target="../media/image-3-2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40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The Great Pizza Analytics Challenge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217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Suryaprakash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| Data Analyst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9397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Transforming raw pizza sales data into actionable business intelligence using MySQL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7702" y="556260"/>
            <a:ext cx="5696903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Conclusion &amp; Next Steps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67702" y="1438513"/>
            <a:ext cx="190738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01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67702" y="1739741"/>
            <a:ext cx="3808928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667702" y="1880830"/>
            <a:ext cx="3808928" cy="715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SQL-Driven Business Intelligence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667702" y="2710815"/>
            <a:ext cx="3808928" cy="1525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MySQL analysis successfully transformed raw transactional data into clear, actionable business insights—revealing sales patterns, pricing behaviors, and performance metrics critical for strategic decision-making.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4667369" y="1438513"/>
            <a:ext cx="190738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02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4667369" y="1739741"/>
            <a:ext cx="3808928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4667369" y="1880830"/>
            <a:ext cx="2861667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Discoveries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4667369" y="2353032"/>
            <a:ext cx="3808928" cy="1525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Identified top-performing categories, optimal pricing structures, underperforming menu items, and strategic gaps—providing IDC Pizza with a data foundation for growth and operational efficiency.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67702" y="4570333"/>
            <a:ext cx="190738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67702" y="4871561"/>
            <a:ext cx="7808595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667702" y="5012650"/>
            <a:ext cx="3714631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Future Analytics Roadmap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667702" y="5484852"/>
            <a:ext cx="7808595" cy="915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Build interactive dashboards for real-time monitoring, develop predictive models for sales forecasting, conduct deeper profitability analysis by ingredient costs, and implement customer segmentation strategies.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67702" y="6757868"/>
            <a:ext cx="7808595" cy="915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2424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Project Impact: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This analytics challenge demonstrates the power of structured SQL analysis in driving business value—turning data into decisions that optimize operations, enhance profitability, and improve customer satisfaction.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2217" y="465296"/>
            <a:ext cx="4230410" cy="528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Overview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2217" y="1416963"/>
            <a:ext cx="2538174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Purpose &amp; Vision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592217" y="1903452"/>
            <a:ext cx="6516648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IDC Pizza needed a comprehensive analysis of their sales data to drive strategic business decisions. This project transformed raw transactional data into meaningful insights using structured SQL analytics.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2217" y="2884527"/>
            <a:ext cx="2538174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Objectives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592217" y="3371017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Identify sales trends and patterns across time periods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92217" y="3700820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Evaluate category and product performance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92217" y="4030623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Analyze pricing structures and revenue optimization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592217" y="4360426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Discover menu gaps and underperforming items</a:t>
            </a:r>
            <a:endParaRPr lang="en-US" sz="13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9155" y="1438037"/>
            <a:ext cx="6516648" cy="651664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592217" y="8335208"/>
            <a:ext cx="13445966" cy="541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SQL served as the primary tool for data extraction, transformation, and analysis—enabling efficient querying of complex relationships across multiple tables to generate business intelligence.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6617" y="563761"/>
            <a:ext cx="6068258" cy="497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Database Schema Architecture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556617" y="1378863"/>
            <a:ext cx="6679049" cy="2847380"/>
          </a:xfrm>
          <a:prstGeom prst="roundRect">
            <a:avLst>
              <a:gd name="adj" fmla="val 2346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23186" y="1545431"/>
            <a:ext cx="477083" cy="477083"/>
          </a:xfrm>
          <a:prstGeom prst="roundRect">
            <a:avLst>
              <a:gd name="adj" fmla="val 19164560"/>
            </a:avLst>
          </a:prstGeom>
          <a:solidFill>
            <a:srgbClr val="FFFF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54393" y="1676519"/>
            <a:ext cx="214670" cy="21467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23186" y="2181463"/>
            <a:ext cx="1988106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orders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23186" y="2525316"/>
            <a:ext cx="6345912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Core transaction records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723186" y="2875121"/>
            <a:ext cx="6345912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order_id (Primary Key)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723186" y="3185160"/>
            <a:ext cx="6345912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date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723186" y="3495199"/>
            <a:ext cx="6345912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time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7394615" y="1378863"/>
            <a:ext cx="6679168" cy="2847380"/>
          </a:xfrm>
          <a:prstGeom prst="roundRect">
            <a:avLst>
              <a:gd name="adj" fmla="val 2346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561183" y="1545431"/>
            <a:ext cx="477083" cy="477083"/>
          </a:xfrm>
          <a:prstGeom prst="roundRect">
            <a:avLst>
              <a:gd name="adj" fmla="val 19164560"/>
            </a:avLst>
          </a:prstGeom>
          <a:solidFill>
            <a:srgbClr val="FFFFFF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692390" y="1676519"/>
            <a:ext cx="214670" cy="21467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561183" y="2181463"/>
            <a:ext cx="1988106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order_details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7561183" y="2525316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Line-item specifics</a:t>
            </a:r>
            <a:endParaRPr lang="en-US" sz="1250" dirty="0"/>
          </a:p>
        </p:txBody>
      </p:sp>
      <p:sp>
        <p:nvSpPr>
          <p:cNvPr id="16" name="Text 12"/>
          <p:cNvSpPr/>
          <p:nvPr/>
        </p:nvSpPr>
        <p:spPr>
          <a:xfrm>
            <a:off x="7561183" y="2875121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order_details_id (PK)</a:t>
            </a:r>
            <a:endParaRPr lang="en-US" sz="1250" dirty="0"/>
          </a:p>
        </p:txBody>
      </p:sp>
      <p:sp>
        <p:nvSpPr>
          <p:cNvPr id="17" name="Text 13"/>
          <p:cNvSpPr/>
          <p:nvPr/>
        </p:nvSpPr>
        <p:spPr>
          <a:xfrm>
            <a:off x="7561183" y="3185160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order_id (FK)</a:t>
            </a:r>
            <a:endParaRPr lang="en-US" sz="1250" dirty="0"/>
          </a:p>
        </p:txBody>
      </p:sp>
      <p:sp>
        <p:nvSpPr>
          <p:cNvPr id="18" name="Text 14"/>
          <p:cNvSpPr/>
          <p:nvPr/>
        </p:nvSpPr>
        <p:spPr>
          <a:xfrm>
            <a:off x="7561183" y="3495199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pizza_id (FK)</a:t>
            </a:r>
            <a:endParaRPr lang="en-US" sz="1250" dirty="0"/>
          </a:p>
        </p:txBody>
      </p:sp>
      <p:sp>
        <p:nvSpPr>
          <p:cNvPr id="19" name="Text 15"/>
          <p:cNvSpPr/>
          <p:nvPr/>
        </p:nvSpPr>
        <p:spPr>
          <a:xfrm>
            <a:off x="7561183" y="3805238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quantity</a:t>
            </a:r>
            <a:endParaRPr lang="en-US" sz="1250" dirty="0"/>
          </a:p>
        </p:txBody>
      </p:sp>
      <p:sp>
        <p:nvSpPr>
          <p:cNvPr id="20" name="Shape 16"/>
          <p:cNvSpPr/>
          <p:nvPr/>
        </p:nvSpPr>
        <p:spPr>
          <a:xfrm>
            <a:off x="556617" y="4385191"/>
            <a:ext cx="6679049" cy="2847380"/>
          </a:xfrm>
          <a:prstGeom prst="roundRect">
            <a:avLst>
              <a:gd name="adj" fmla="val 2346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21" name="Shape 17"/>
          <p:cNvSpPr/>
          <p:nvPr/>
        </p:nvSpPr>
        <p:spPr>
          <a:xfrm>
            <a:off x="723186" y="4551759"/>
            <a:ext cx="477083" cy="477083"/>
          </a:xfrm>
          <a:prstGeom prst="roundRect">
            <a:avLst>
              <a:gd name="adj" fmla="val 19164560"/>
            </a:avLst>
          </a:prstGeom>
          <a:solidFill>
            <a:srgbClr val="FFFFFF"/>
          </a:solidFill>
          <a:ln/>
        </p:spPr>
      </p:sp>
      <p:pic>
        <p:nvPicPr>
          <p:cNvPr id="22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854393" y="4682847"/>
            <a:ext cx="214670" cy="214670"/>
          </a:xfrm>
          <a:prstGeom prst="rect">
            <a:avLst/>
          </a:prstGeom>
        </p:spPr>
      </p:pic>
      <p:sp>
        <p:nvSpPr>
          <p:cNvPr id="23" name="Text 18"/>
          <p:cNvSpPr/>
          <p:nvPr/>
        </p:nvSpPr>
        <p:spPr>
          <a:xfrm>
            <a:off x="723186" y="5187791"/>
            <a:ext cx="1988106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pizzas</a:t>
            </a:r>
            <a:endParaRPr lang="en-US" sz="1550" dirty="0"/>
          </a:p>
        </p:txBody>
      </p:sp>
      <p:sp>
        <p:nvSpPr>
          <p:cNvPr id="24" name="Text 19"/>
          <p:cNvSpPr/>
          <p:nvPr/>
        </p:nvSpPr>
        <p:spPr>
          <a:xfrm>
            <a:off x="723186" y="5531644"/>
            <a:ext cx="6345912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Product inventory</a:t>
            </a:r>
            <a:endParaRPr lang="en-US" sz="1250" dirty="0"/>
          </a:p>
        </p:txBody>
      </p:sp>
      <p:sp>
        <p:nvSpPr>
          <p:cNvPr id="25" name="Text 20"/>
          <p:cNvSpPr/>
          <p:nvPr/>
        </p:nvSpPr>
        <p:spPr>
          <a:xfrm>
            <a:off x="723186" y="5881449"/>
            <a:ext cx="6345912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pizza_id (PK)</a:t>
            </a:r>
            <a:endParaRPr lang="en-US" sz="1250" dirty="0"/>
          </a:p>
        </p:txBody>
      </p:sp>
      <p:sp>
        <p:nvSpPr>
          <p:cNvPr id="26" name="Text 21"/>
          <p:cNvSpPr/>
          <p:nvPr/>
        </p:nvSpPr>
        <p:spPr>
          <a:xfrm>
            <a:off x="723186" y="6191488"/>
            <a:ext cx="6345912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pizza_type_id (FK)</a:t>
            </a:r>
            <a:endParaRPr lang="en-US" sz="1250" dirty="0"/>
          </a:p>
        </p:txBody>
      </p:sp>
      <p:sp>
        <p:nvSpPr>
          <p:cNvPr id="27" name="Text 22"/>
          <p:cNvSpPr/>
          <p:nvPr/>
        </p:nvSpPr>
        <p:spPr>
          <a:xfrm>
            <a:off x="723186" y="6501527"/>
            <a:ext cx="6345912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size</a:t>
            </a:r>
            <a:endParaRPr lang="en-US" sz="1250" dirty="0"/>
          </a:p>
        </p:txBody>
      </p:sp>
      <p:sp>
        <p:nvSpPr>
          <p:cNvPr id="28" name="Text 23"/>
          <p:cNvSpPr/>
          <p:nvPr/>
        </p:nvSpPr>
        <p:spPr>
          <a:xfrm>
            <a:off x="723186" y="6811566"/>
            <a:ext cx="6345912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price</a:t>
            </a:r>
            <a:endParaRPr lang="en-US" sz="1250" dirty="0"/>
          </a:p>
        </p:txBody>
      </p:sp>
      <p:sp>
        <p:nvSpPr>
          <p:cNvPr id="29" name="Shape 24"/>
          <p:cNvSpPr/>
          <p:nvPr/>
        </p:nvSpPr>
        <p:spPr>
          <a:xfrm>
            <a:off x="7394615" y="4385191"/>
            <a:ext cx="6679168" cy="2847380"/>
          </a:xfrm>
          <a:prstGeom prst="roundRect">
            <a:avLst>
              <a:gd name="adj" fmla="val 2346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30" name="Shape 25"/>
          <p:cNvSpPr/>
          <p:nvPr/>
        </p:nvSpPr>
        <p:spPr>
          <a:xfrm>
            <a:off x="7561183" y="4551759"/>
            <a:ext cx="477083" cy="477083"/>
          </a:xfrm>
          <a:prstGeom prst="roundRect">
            <a:avLst>
              <a:gd name="adj" fmla="val 19164560"/>
            </a:avLst>
          </a:prstGeom>
          <a:solidFill>
            <a:srgbClr val="FFFFFF"/>
          </a:solidFill>
          <a:ln/>
        </p:spPr>
      </p:sp>
      <p:pic>
        <p:nvPicPr>
          <p:cNvPr id="31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7692390" y="4682847"/>
            <a:ext cx="214670" cy="214670"/>
          </a:xfrm>
          <a:prstGeom prst="rect">
            <a:avLst/>
          </a:prstGeom>
        </p:spPr>
      </p:pic>
      <p:sp>
        <p:nvSpPr>
          <p:cNvPr id="32" name="Text 26"/>
          <p:cNvSpPr/>
          <p:nvPr/>
        </p:nvSpPr>
        <p:spPr>
          <a:xfrm>
            <a:off x="7561183" y="5187791"/>
            <a:ext cx="1988106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pizza_types</a:t>
            </a:r>
            <a:endParaRPr lang="en-US" sz="1550" dirty="0"/>
          </a:p>
        </p:txBody>
      </p:sp>
      <p:sp>
        <p:nvSpPr>
          <p:cNvPr id="33" name="Text 27"/>
          <p:cNvSpPr/>
          <p:nvPr/>
        </p:nvSpPr>
        <p:spPr>
          <a:xfrm>
            <a:off x="7561183" y="5531644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Product master data</a:t>
            </a:r>
            <a:endParaRPr lang="en-US" sz="1250" dirty="0"/>
          </a:p>
        </p:txBody>
      </p:sp>
      <p:sp>
        <p:nvSpPr>
          <p:cNvPr id="34" name="Text 28"/>
          <p:cNvSpPr/>
          <p:nvPr/>
        </p:nvSpPr>
        <p:spPr>
          <a:xfrm>
            <a:off x="7561183" y="5881449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pizza_type_id (PK)</a:t>
            </a:r>
            <a:endParaRPr lang="en-US" sz="1250" dirty="0"/>
          </a:p>
        </p:txBody>
      </p:sp>
      <p:sp>
        <p:nvSpPr>
          <p:cNvPr id="35" name="Text 29"/>
          <p:cNvSpPr/>
          <p:nvPr/>
        </p:nvSpPr>
        <p:spPr>
          <a:xfrm>
            <a:off x="7561183" y="6191488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name</a:t>
            </a:r>
            <a:endParaRPr lang="en-US" sz="1250" dirty="0"/>
          </a:p>
        </p:txBody>
      </p:sp>
      <p:sp>
        <p:nvSpPr>
          <p:cNvPr id="36" name="Text 30"/>
          <p:cNvSpPr/>
          <p:nvPr/>
        </p:nvSpPr>
        <p:spPr>
          <a:xfrm>
            <a:off x="7561183" y="6501527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category</a:t>
            </a:r>
            <a:endParaRPr lang="en-US" sz="1250" dirty="0"/>
          </a:p>
        </p:txBody>
      </p:sp>
      <p:sp>
        <p:nvSpPr>
          <p:cNvPr id="37" name="Text 31"/>
          <p:cNvSpPr/>
          <p:nvPr/>
        </p:nvSpPr>
        <p:spPr>
          <a:xfrm>
            <a:off x="7561183" y="6811566"/>
            <a:ext cx="63460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ingredients</a:t>
            </a:r>
            <a:endParaRPr lang="en-US" sz="1250" dirty="0"/>
          </a:p>
        </p:txBody>
      </p:sp>
      <p:sp>
        <p:nvSpPr>
          <p:cNvPr id="38" name="Text 32"/>
          <p:cNvSpPr/>
          <p:nvPr/>
        </p:nvSpPr>
        <p:spPr>
          <a:xfrm>
            <a:off x="556617" y="7411402"/>
            <a:ext cx="13517166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Four interconnected tables create a normalized relational structure, enabling complex queries across orders, products, and categories while maintaining data integrity.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377" y="573048"/>
            <a:ext cx="5804416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Tools &amp; Technical Skills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29377" y="1641038"/>
            <a:ext cx="6481643" cy="1978343"/>
          </a:xfrm>
          <a:prstGeom prst="roundRect">
            <a:avLst>
              <a:gd name="adj" fmla="val 554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42424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06517" y="1641038"/>
            <a:ext cx="91440" cy="1978343"/>
          </a:xfrm>
          <a:prstGeom prst="roundRect">
            <a:avLst>
              <a:gd name="adj" fmla="val 95726"/>
            </a:avLst>
          </a:prstGeom>
          <a:solidFill>
            <a:srgbClr val="424242"/>
          </a:solidFill>
          <a:ln/>
        </p:spPr>
      </p:sp>
      <p:sp>
        <p:nvSpPr>
          <p:cNvPr id="5" name="Text 3"/>
          <p:cNvSpPr/>
          <p:nvPr/>
        </p:nvSpPr>
        <p:spPr>
          <a:xfrm>
            <a:off x="1029176" y="1872258"/>
            <a:ext cx="3126105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MySQL Database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1029176" y="2388037"/>
            <a:ext cx="59506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Primary database management system for storing, querying, and analyzing pizza sales data across multiple normalized tables.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419380" y="1641038"/>
            <a:ext cx="6481643" cy="1978343"/>
          </a:xfrm>
          <a:prstGeom prst="roundRect">
            <a:avLst>
              <a:gd name="adj" fmla="val 554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42424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6520" y="1641038"/>
            <a:ext cx="91440" cy="1978343"/>
          </a:xfrm>
          <a:prstGeom prst="roundRect">
            <a:avLst>
              <a:gd name="adj" fmla="val 95726"/>
            </a:avLst>
          </a:prstGeom>
          <a:solidFill>
            <a:srgbClr val="424242"/>
          </a:solidFill>
          <a:ln/>
        </p:spPr>
      </p:sp>
      <p:sp>
        <p:nvSpPr>
          <p:cNvPr id="9" name="Text 7"/>
          <p:cNvSpPr/>
          <p:nvPr/>
        </p:nvSpPr>
        <p:spPr>
          <a:xfrm>
            <a:off x="7719179" y="1872258"/>
            <a:ext cx="3126105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Advanced Joins</a:t>
            </a:r>
            <a:endParaRPr lang="en-US" sz="2450" dirty="0"/>
          </a:p>
        </p:txBody>
      </p:sp>
      <p:sp>
        <p:nvSpPr>
          <p:cNvPr id="10" name="Text 8"/>
          <p:cNvSpPr/>
          <p:nvPr/>
        </p:nvSpPr>
        <p:spPr>
          <a:xfrm>
            <a:off x="7719179" y="2388037"/>
            <a:ext cx="59506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INNER, LEFT, and RIGHT joins to combine data across orders, order details, pizzas, and pizza types for comprehensive analysis.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29377" y="3827740"/>
            <a:ext cx="6481643" cy="1978343"/>
          </a:xfrm>
          <a:prstGeom prst="roundRect">
            <a:avLst>
              <a:gd name="adj" fmla="val 554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42424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06517" y="3827740"/>
            <a:ext cx="91440" cy="1978343"/>
          </a:xfrm>
          <a:prstGeom prst="roundRect">
            <a:avLst>
              <a:gd name="adj" fmla="val 95726"/>
            </a:avLst>
          </a:prstGeom>
          <a:solidFill>
            <a:srgbClr val="424242"/>
          </a:solidFill>
          <a:ln/>
        </p:spPr>
      </p:sp>
      <p:sp>
        <p:nvSpPr>
          <p:cNvPr id="13" name="Text 11"/>
          <p:cNvSpPr/>
          <p:nvPr/>
        </p:nvSpPr>
        <p:spPr>
          <a:xfrm>
            <a:off x="1029176" y="4058960"/>
            <a:ext cx="3446145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Aggregation Functions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1029176" y="4574738"/>
            <a:ext cx="59506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SUM, AVG, COUNT, and statistical functions to calculate totals, averages, and performance metrics across categories and time periods.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419380" y="3827740"/>
            <a:ext cx="6481643" cy="1978343"/>
          </a:xfrm>
          <a:prstGeom prst="roundRect">
            <a:avLst>
              <a:gd name="adj" fmla="val 554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424242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6520" y="3827740"/>
            <a:ext cx="91440" cy="1978343"/>
          </a:xfrm>
          <a:prstGeom prst="roundRect">
            <a:avLst>
              <a:gd name="adj" fmla="val 95726"/>
            </a:avLst>
          </a:prstGeom>
          <a:solidFill>
            <a:srgbClr val="424242"/>
          </a:solidFill>
          <a:ln/>
        </p:spPr>
      </p:sp>
      <p:sp>
        <p:nvSpPr>
          <p:cNvPr id="17" name="Text 15"/>
          <p:cNvSpPr/>
          <p:nvPr/>
        </p:nvSpPr>
        <p:spPr>
          <a:xfrm>
            <a:off x="7719179" y="4058960"/>
            <a:ext cx="3126105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Filtering Techniques</a:t>
            </a:r>
            <a:endParaRPr lang="en-US" sz="2450" dirty="0"/>
          </a:p>
        </p:txBody>
      </p:sp>
      <p:sp>
        <p:nvSpPr>
          <p:cNvPr id="18" name="Text 16"/>
          <p:cNvSpPr/>
          <p:nvPr/>
        </p:nvSpPr>
        <p:spPr>
          <a:xfrm>
            <a:off x="7719179" y="4574738"/>
            <a:ext cx="595062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LIKE, BETWEEN, IN, AND/OR operators for precise data extraction based on dates, prices, sizes, and keywords.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29377" y="6014442"/>
            <a:ext cx="6481643" cy="1644968"/>
          </a:xfrm>
          <a:prstGeom prst="roundRect">
            <a:avLst>
              <a:gd name="adj" fmla="val 6671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424242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06517" y="6014442"/>
            <a:ext cx="91440" cy="1644968"/>
          </a:xfrm>
          <a:prstGeom prst="roundRect">
            <a:avLst>
              <a:gd name="adj" fmla="val 95726"/>
            </a:avLst>
          </a:prstGeom>
          <a:solidFill>
            <a:srgbClr val="424242"/>
          </a:solidFill>
          <a:ln/>
        </p:spPr>
      </p:sp>
      <p:sp>
        <p:nvSpPr>
          <p:cNvPr id="21" name="Text 19"/>
          <p:cNvSpPr/>
          <p:nvPr/>
        </p:nvSpPr>
        <p:spPr>
          <a:xfrm>
            <a:off x="1029176" y="6245662"/>
            <a:ext cx="4028123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Quality Management</a:t>
            </a:r>
            <a:endParaRPr lang="en-US" sz="2450" dirty="0"/>
          </a:p>
        </p:txBody>
      </p:sp>
      <p:sp>
        <p:nvSpPr>
          <p:cNvPr id="22" name="Text 20"/>
          <p:cNvSpPr/>
          <p:nvPr/>
        </p:nvSpPr>
        <p:spPr>
          <a:xfrm>
            <a:off x="1029176" y="6761440"/>
            <a:ext cx="595062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NULL handling, data cleaning, and validation techniques to ensure accurate analysis and reliable business insights.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419380" y="6014442"/>
            <a:ext cx="6481643" cy="1644968"/>
          </a:xfrm>
          <a:prstGeom prst="roundRect">
            <a:avLst>
              <a:gd name="adj" fmla="val 6671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424242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396520" y="6014442"/>
            <a:ext cx="91440" cy="1644968"/>
          </a:xfrm>
          <a:prstGeom prst="roundRect">
            <a:avLst>
              <a:gd name="adj" fmla="val 95726"/>
            </a:avLst>
          </a:prstGeom>
          <a:solidFill>
            <a:srgbClr val="424242"/>
          </a:solidFill>
          <a:ln/>
        </p:spPr>
      </p:sp>
      <p:sp>
        <p:nvSpPr>
          <p:cNvPr id="25" name="Text 23"/>
          <p:cNvSpPr/>
          <p:nvPr/>
        </p:nvSpPr>
        <p:spPr>
          <a:xfrm>
            <a:off x="7719179" y="6245662"/>
            <a:ext cx="3126105" cy="390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Advanced Grouping</a:t>
            </a:r>
            <a:endParaRPr lang="en-US" sz="2450" dirty="0"/>
          </a:p>
        </p:txBody>
      </p:sp>
      <p:sp>
        <p:nvSpPr>
          <p:cNvPr id="26" name="Text 24"/>
          <p:cNvSpPr/>
          <p:nvPr/>
        </p:nvSpPr>
        <p:spPr>
          <a:xfrm>
            <a:off x="7719179" y="6761440"/>
            <a:ext cx="595062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GROUP BY, HAVING clauses, and SELF JOIN operations for complex aggregations, filtering, and comparative analysis.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58619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6489" y="382310"/>
            <a:ext cx="8096845" cy="434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Challenge Tasks: Three-Phase Analytics Journey</a:t>
            </a:r>
            <a:endParaRPr lang="en-US" sz="2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489" y="1025128"/>
            <a:ext cx="695087" cy="10665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20522" y="1164074"/>
            <a:ext cx="3320058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Phase 1: Foundation &amp; Inspection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1320522" y="1507927"/>
            <a:ext cx="7336988" cy="444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Database structure review, table relationships, row counts, column data types, NULL value detection, and initial data quality assessment.</a:t>
            </a:r>
            <a:endParaRPr lang="en-US" sz="10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489" y="2091690"/>
            <a:ext cx="695087" cy="10665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20522" y="2230636"/>
            <a:ext cx="3129915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Phase 2: Filtering &amp; Exploration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1320522" y="2574488"/>
            <a:ext cx="7336988" cy="444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Date-based queries, price range filtering, size-specific analysis, keyword searches, category exploration, and pattern identification.</a:t>
            </a:r>
            <a:endParaRPr lang="en-US" sz="10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489" y="3158252"/>
            <a:ext cx="695087" cy="10665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20522" y="3297198"/>
            <a:ext cx="280261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Phase 3: Sales Performance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1320522" y="3641050"/>
            <a:ext cx="7336988" cy="444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Revenue calculations, quantity analysis, category comparisons, pricing patterns, order value metrics, and performance benchmarking.</a:t>
            </a:r>
            <a:endParaRPr lang="en-US" sz="10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6489" y="4381143"/>
            <a:ext cx="8171021" cy="38227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8697"/>
            <a:ext cx="83924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Filtering &amp; Exploration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47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Orders by Date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38337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Temporal analysis revealed ordering patterns, peak sales periods, and seasonal fluctuations critical for inventory and staffing decisions.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3347918"/>
            <a:ext cx="2870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Price Range Analysis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3838337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Filtered pizzas in the ₹15–₹17 range to identify mid-tier pricing performance and customer preferences in this segment.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3347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Size-Based Insights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3838337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Large and XL pizzas showed distinct ordering patterns, informing size-specific promotions and pricing strategies for premium offerings.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54509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Keyword Filtering: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Targeted searches for "Chicken" pizzas helped identify popular flavor profiles and ingredient preferences, guiding menu optimization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1743" y="482084"/>
            <a:ext cx="5780723" cy="546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Sales Performance Insights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1743" y="1574363"/>
            <a:ext cx="3827502" cy="576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49,574</a:t>
            </a:r>
            <a:endParaRPr lang="en-US" sz="4500" dirty="0"/>
          </a:p>
        </p:txBody>
      </p:sp>
      <p:sp>
        <p:nvSpPr>
          <p:cNvPr id="4" name="Text 2"/>
          <p:cNvSpPr/>
          <p:nvPr/>
        </p:nvSpPr>
        <p:spPr>
          <a:xfrm>
            <a:off x="1433036" y="2369582"/>
            <a:ext cx="2184916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Total Quantity Sold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611743" y="2817376"/>
            <a:ext cx="3827502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Pizzas delivered across all categories and sizes during the analysis period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4657725" y="1574363"/>
            <a:ext cx="3827502" cy="576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₹16.44</a:t>
            </a:r>
            <a:endParaRPr lang="en-US" sz="4500" dirty="0"/>
          </a:p>
        </p:txBody>
      </p:sp>
      <p:sp>
        <p:nvSpPr>
          <p:cNvPr id="7" name="Text 5"/>
          <p:cNvSpPr/>
          <p:nvPr/>
        </p:nvSpPr>
        <p:spPr>
          <a:xfrm>
            <a:off x="5479018" y="2369582"/>
            <a:ext cx="2184916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Average Pizza Price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4657725" y="2817376"/>
            <a:ext cx="3827502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Mean pricing across all sizes and categories, indicating mid-range positioning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2634734" y="3813453"/>
            <a:ext cx="3827502" cy="576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₹38.31</a:t>
            </a:r>
            <a:endParaRPr lang="en-US" sz="4500" dirty="0"/>
          </a:p>
        </p:txBody>
      </p:sp>
      <p:sp>
        <p:nvSpPr>
          <p:cNvPr id="10" name="Text 8"/>
          <p:cNvSpPr/>
          <p:nvPr/>
        </p:nvSpPr>
        <p:spPr>
          <a:xfrm>
            <a:off x="3456027" y="4608671"/>
            <a:ext cx="2184916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Order Value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2634734" y="5056465"/>
            <a:ext cx="3827502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Average revenue per order, reflecting typical customer purchase behavior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611743" y="5812155"/>
            <a:ext cx="4246483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Category Performance Highlights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611743" y="6314599"/>
            <a:ext cx="7873484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24242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Best Performing:</a:t>
            </a: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Classic category pizzas led sales volume with consistent demand across all time periods, indicating strong customer loyalty and preference.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611743" y="7030998"/>
            <a:ext cx="7873484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Underperforming:</a:t>
            </a: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Certain specialty categories showed lower sales, suggesting opportunities for menu refinement or targeted marketing campaigns.</a:t>
            </a:r>
            <a:endParaRPr lang="en-US" sz="135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9329" y="1486972"/>
            <a:ext cx="5106829" cy="510682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490" y="533876"/>
            <a:ext cx="4853940" cy="606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Advanced Findings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79490" y="1625918"/>
            <a:ext cx="2912388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Menu Gap Analysis</a:t>
            </a:r>
            <a:endParaRPr lang="en-US" sz="2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90" y="2208252"/>
            <a:ext cx="6398895" cy="359937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79490" y="6025991"/>
            <a:ext cx="6398895" cy="931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LEFT JOIN analysis identified pizzas that have never been ordered, revealing menu items that either lack appeal or require better visibility through marketing efforts.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79490" y="7132558"/>
            <a:ext cx="6398895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Business Impact: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These findings enable data-driven decisions about menu streamlining, promotional focus, or product discontinuation.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59635" y="1625918"/>
            <a:ext cx="3444954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Size Pricing Comparison</a:t>
            </a:r>
            <a:endParaRPr lang="en-US" sz="22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9635" y="2208252"/>
            <a:ext cx="6398895" cy="359937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559635" y="6025991"/>
            <a:ext cx="6398895" cy="931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SELF JOIN analysis compared pricing across different sizes of the same pizza type, revealing pricing strategies and identifying opportunities for margin optimization.</a:t>
            </a:r>
            <a:endParaRPr lang="en-US" sz="1500" dirty="0"/>
          </a:p>
        </p:txBody>
      </p:sp>
      <p:sp>
        <p:nvSpPr>
          <p:cNvPr id="10" name="Text 6"/>
          <p:cNvSpPr/>
          <p:nvPr/>
        </p:nvSpPr>
        <p:spPr>
          <a:xfrm>
            <a:off x="7559635" y="7132558"/>
            <a:ext cx="6398895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Strategic Value:</a:t>
            </a: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Price elasticity insights support dynamic pricing and value-based promotions.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4448" y="454104"/>
            <a:ext cx="6674882" cy="516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Challenges &amp; Learning Outcomes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6250186" y="1217890"/>
            <a:ext cx="22860" cy="6557724"/>
          </a:xfrm>
          <a:prstGeom prst="roundRect">
            <a:avLst>
              <a:gd name="adj" fmla="val 303448"/>
            </a:avLst>
          </a:prstGeom>
          <a:solidFill>
            <a:srgbClr val="595959"/>
          </a:solidFill>
          <a:ln/>
        </p:spPr>
      </p:sp>
      <p:sp>
        <p:nvSpPr>
          <p:cNvPr id="5" name="Shape 2"/>
          <p:cNvSpPr/>
          <p:nvPr/>
        </p:nvSpPr>
        <p:spPr>
          <a:xfrm>
            <a:off x="6413123" y="1392198"/>
            <a:ext cx="495419" cy="22860"/>
          </a:xfrm>
          <a:prstGeom prst="roundRect">
            <a:avLst>
              <a:gd name="adj" fmla="val 303448"/>
            </a:avLst>
          </a:prstGeom>
          <a:solidFill>
            <a:srgbClr val="595959"/>
          </a:solidFill>
          <a:ln/>
        </p:spPr>
      </p:sp>
      <p:sp>
        <p:nvSpPr>
          <p:cNvPr id="6" name="Shape 3"/>
          <p:cNvSpPr/>
          <p:nvPr/>
        </p:nvSpPr>
        <p:spPr>
          <a:xfrm>
            <a:off x="6064389" y="1217890"/>
            <a:ext cx="371594" cy="371594"/>
          </a:xfrm>
          <a:prstGeom prst="roundRect">
            <a:avLst>
              <a:gd name="adj" fmla="val 18668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126301" y="1248847"/>
            <a:ext cx="24765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076003" y="1274564"/>
            <a:ext cx="2119908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Technical Challenges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076003" y="1631633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Mastering complex multi-table joins across normalized schema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7076003" y="1953578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Handling NULL values and data quality issues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7076003" y="2275523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Date and time filtering with proper formatting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7076003" y="2597468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HAVING clause logic for aggregated filtering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7076003" y="2919413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SELF JOIN implementation for comparative analysis</a:t>
            </a:r>
            <a:endParaRPr lang="en-US" sz="1300" dirty="0"/>
          </a:p>
        </p:txBody>
      </p:sp>
      <p:sp>
        <p:nvSpPr>
          <p:cNvPr id="14" name="Shape 11"/>
          <p:cNvSpPr/>
          <p:nvPr/>
        </p:nvSpPr>
        <p:spPr>
          <a:xfrm>
            <a:off x="6413123" y="3688199"/>
            <a:ext cx="495419" cy="22860"/>
          </a:xfrm>
          <a:prstGeom prst="roundRect">
            <a:avLst>
              <a:gd name="adj" fmla="val 303448"/>
            </a:avLst>
          </a:prstGeom>
          <a:solidFill>
            <a:srgbClr val="595959"/>
          </a:solidFill>
          <a:ln/>
        </p:spPr>
      </p:sp>
      <p:sp>
        <p:nvSpPr>
          <p:cNvPr id="15" name="Shape 12"/>
          <p:cNvSpPr/>
          <p:nvPr/>
        </p:nvSpPr>
        <p:spPr>
          <a:xfrm>
            <a:off x="6064389" y="3513892"/>
            <a:ext cx="371594" cy="371594"/>
          </a:xfrm>
          <a:prstGeom prst="roundRect">
            <a:avLst>
              <a:gd name="adj" fmla="val 18668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126301" y="3544848"/>
            <a:ext cx="24765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1950" dirty="0"/>
          </a:p>
        </p:txBody>
      </p:sp>
      <p:sp>
        <p:nvSpPr>
          <p:cNvPr id="17" name="Text 14"/>
          <p:cNvSpPr/>
          <p:nvPr/>
        </p:nvSpPr>
        <p:spPr>
          <a:xfrm>
            <a:off x="7076003" y="3570565"/>
            <a:ext cx="2064425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Learnings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076003" y="3927634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Writing clean, efficient SQL following best practices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7076003" y="4249579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Translating business questions into SQL queries</a:t>
            </a: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7076003" y="4571524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Deriving actionable insights from raw data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7076003" y="4893469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Identifying anomalies and data quality issues</a:t>
            </a:r>
            <a:endParaRPr lang="en-US" sz="1300" dirty="0"/>
          </a:p>
        </p:txBody>
      </p:sp>
      <p:sp>
        <p:nvSpPr>
          <p:cNvPr id="22" name="Text 19"/>
          <p:cNvSpPr/>
          <p:nvPr/>
        </p:nvSpPr>
        <p:spPr>
          <a:xfrm>
            <a:off x="7076003" y="5215414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Building structured analytics workflows</a:t>
            </a:r>
            <a:endParaRPr lang="en-US" sz="1300" dirty="0"/>
          </a:p>
        </p:txBody>
      </p:sp>
      <p:sp>
        <p:nvSpPr>
          <p:cNvPr id="23" name="Shape 20"/>
          <p:cNvSpPr/>
          <p:nvPr/>
        </p:nvSpPr>
        <p:spPr>
          <a:xfrm>
            <a:off x="6413123" y="5984200"/>
            <a:ext cx="495419" cy="22860"/>
          </a:xfrm>
          <a:prstGeom prst="roundRect">
            <a:avLst>
              <a:gd name="adj" fmla="val 303448"/>
            </a:avLst>
          </a:prstGeom>
          <a:solidFill>
            <a:srgbClr val="595959"/>
          </a:solidFill>
          <a:ln/>
        </p:spPr>
      </p:sp>
      <p:sp>
        <p:nvSpPr>
          <p:cNvPr id="24" name="Shape 21"/>
          <p:cNvSpPr/>
          <p:nvPr/>
        </p:nvSpPr>
        <p:spPr>
          <a:xfrm>
            <a:off x="6064389" y="5809893"/>
            <a:ext cx="371594" cy="371594"/>
          </a:xfrm>
          <a:prstGeom prst="roundRect">
            <a:avLst>
              <a:gd name="adj" fmla="val 18668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6126301" y="5840849"/>
            <a:ext cx="24765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1950" dirty="0"/>
          </a:p>
        </p:txBody>
      </p:sp>
      <p:sp>
        <p:nvSpPr>
          <p:cNvPr id="26" name="Text 23"/>
          <p:cNvSpPr/>
          <p:nvPr/>
        </p:nvSpPr>
        <p:spPr>
          <a:xfrm>
            <a:off x="7076003" y="5866567"/>
            <a:ext cx="2064425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Professional Growth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7076003" y="6223635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Enhanced problem-solving and analytical thinking</a:t>
            </a:r>
            <a:endParaRPr lang="en-US" sz="1300" dirty="0"/>
          </a:p>
        </p:txBody>
      </p:sp>
      <p:sp>
        <p:nvSpPr>
          <p:cNvPr id="28" name="Text 25"/>
          <p:cNvSpPr/>
          <p:nvPr/>
        </p:nvSpPr>
        <p:spPr>
          <a:xfrm>
            <a:off x="7076003" y="6545580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Improved documentation and code organization</a:t>
            </a:r>
            <a:endParaRPr lang="en-US" sz="1300" dirty="0"/>
          </a:p>
        </p:txBody>
      </p:sp>
      <p:sp>
        <p:nvSpPr>
          <p:cNvPr id="29" name="Text 26"/>
          <p:cNvSpPr/>
          <p:nvPr/>
        </p:nvSpPr>
        <p:spPr>
          <a:xfrm>
            <a:off x="7076003" y="6867525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Developed business acumen for retail analytics</a:t>
            </a:r>
            <a:endParaRPr lang="en-US" sz="1300" dirty="0"/>
          </a:p>
        </p:txBody>
      </p:sp>
      <p:sp>
        <p:nvSpPr>
          <p:cNvPr id="30" name="Text 27"/>
          <p:cNvSpPr/>
          <p:nvPr/>
        </p:nvSpPr>
        <p:spPr>
          <a:xfrm>
            <a:off x="7076003" y="7189470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Strengthened communication of technical findings</a:t>
            </a:r>
            <a:endParaRPr lang="en-US" sz="1300" dirty="0"/>
          </a:p>
        </p:txBody>
      </p:sp>
      <p:sp>
        <p:nvSpPr>
          <p:cNvPr id="31" name="Text 28"/>
          <p:cNvSpPr/>
          <p:nvPr/>
        </p:nvSpPr>
        <p:spPr>
          <a:xfrm>
            <a:off x="7076003" y="7511415"/>
            <a:ext cx="6976348" cy="264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Built portfolio-ready project for career advancement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943</Words>
  <Application>Microsoft Office PowerPoint</Application>
  <PresentationFormat>Custom</PresentationFormat>
  <Paragraphs>128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Mona Sans Semi Bold</vt:lpstr>
      <vt:lpstr>Funnel Sans</vt:lpstr>
      <vt:lpstr>Calibri</vt:lpstr>
      <vt:lpstr>Mona Sans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DESIGN- FACTORY</cp:lastModifiedBy>
  <cp:revision>1</cp:revision>
  <dcterms:created xsi:type="dcterms:W3CDTF">2025-11-20T10:32:46Z</dcterms:created>
  <dcterms:modified xsi:type="dcterms:W3CDTF">2025-11-20T10:34:17Z</dcterms:modified>
</cp:coreProperties>
</file>